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Meddon" panose="02000000000000000000" pitchFamily="2"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jEdIjaEQbmjrfwkzOHyMoT+KCjo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uricio Lara Parra"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5183188" y="987425"/>
            <a:ext cx="6172200" cy="4873625"/>
          </a:xfrm>
          <a:prstGeom prst="rect">
            <a:avLst/>
          </a:prstGeom>
          <a:noFill/>
          <a:ln>
            <a:noFill/>
          </a:ln>
        </p:spPr>
      </p:sp>
      <p:sp>
        <p:nvSpPr>
          <p:cNvPr id="64" name="Google Shape;64;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forms.gle/DhVXgAvFwATTavc78"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85" name="Google Shape;8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
        <p:nvSpPr>
          <p:cNvPr id="86" name="Google Shape;86;p1"/>
          <p:cNvSpPr/>
          <p:nvPr/>
        </p:nvSpPr>
        <p:spPr>
          <a:xfrm>
            <a:off x="983942" y="525262"/>
            <a:ext cx="10528916" cy="5965794"/>
          </a:xfrm>
          <a:prstGeom prst="rect">
            <a:avLst/>
          </a:prstGeom>
          <a:gradFill>
            <a:gsLst>
              <a:gs pos="0">
                <a:srgbClr val="770000"/>
              </a:gs>
              <a:gs pos="50000">
                <a:srgbClr val="AC0000"/>
              </a:gs>
              <a:gs pos="100000">
                <a:srgbClr val="CE000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7" name="Google Shape;87;p1" descr="Descubre el sabor de nuestro... - Real Smoke El Ahumadero | Facebook"/>
          <p:cNvPicPr preferRelativeResize="0"/>
          <p:nvPr/>
        </p:nvPicPr>
        <p:blipFill rotWithShape="1">
          <a:blip r:embed="rId3">
            <a:alphaModFix/>
          </a:blip>
          <a:srcRect/>
          <a:stretch/>
        </p:blipFill>
        <p:spPr>
          <a:xfrm>
            <a:off x="2873041" y="183472"/>
            <a:ext cx="6445918" cy="6491056"/>
          </a:xfrm>
          <a:prstGeom prst="rect">
            <a:avLst/>
          </a:prstGeom>
          <a:noFill/>
          <a:ln>
            <a:noFill/>
          </a:ln>
          <a:effectLst>
            <a:outerShdw blurRad="292100" dist="139700" dir="2700000" algn="tl" rotWithShape="0">
              <a:srgbClr val="333333">
                <a:alpha val="64705"/>
              </a:srgbClr>
            </a:outerShdw>
          </a:effectLst>
        </p:spPr>
      </p:pic>
      <p:sp>
        <p:nvSpPr>
          <p:cNvPr id="88" name="Google Shape;88;p1"/>
          <p:cNvSpPr txBox="1"/>
          <p:nvPr/>
        </p:nvSpPr>
        <p:spPr>
          <a:xfrm>
            <a:off x="1676400" y="1274763"/>
            <a:ext cx="9144000" cy="23876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Meddon"/>
              <a:buNone/>
            </a:pPr>
            <a:r>
              <a:rPr lang="es-CO" sz="6000" b="0" i="0" u="none" strike="noStrike" cap="none" dirty="0">
                <a:solidFill>
                  <a:schemeClr val="lt1"/>
                </a:solidFill>
                <a:latin typeface="+mj-lt"/>
                <a:ea typeface="Meddon"/>
                <a:cs typeface="Meddon"/>
                <a:sym typeface="Meddon"/>
              </a:rPr>
              <a:t>Presentación – propuesta de proyecto  AGRM</a:t>
            </a:r>
            <a:endParaRPr sz="6000" b="0" i="0" u="none" strike="noStrike" cap="none" dirty="0">
              <a:solidFill>
                <a:schemeClr val="lt1"/>
              </a:solidFill>
              <a:latin typeface="+mj-lt"/>
              <a:ea typeface="Meddon"/>
              <a:cs typeface="Meddon"/>
              <a:sym typeface="Meddon"/>
            </a:endParaRPr>
          </a:p>
        </p:txBody>
      </p:sp>
      <p:sp>
        <p:nvSpPr>
          <p:cNvPr id="89" name="Google Shape;89;p1"/>
          <p:cNvSpPr txBox="1"/>
          <p:nvPr/>
        </p:nvSpPr>
        <p:spPr>
          <a:xfrm>
            <a:off x="1676400" y="3754438"/>
            <a:ext cx="9144000" cy="165576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2400"/>
              <a:buFont typeface="Arial"/>
              <a:buNone/>
            </a:pPr>
            <a:r>
              <a:rPr lang="es-CO" sz="2400" b="0" i="0" u="none" strike="noStrike" cap="none">
                <a:solidFill>
                  <a:schemeClr val="lt1"/>
                </a:solidFill>
                <a:latin typeface="Calibri"/>
                <a:ea typeface="Calibri"/>
                <a:cs typeface="Calibri"/>
                <a:sym typeface="Calibri"/>
              </a:rPr>
              <a:t>Cristian David Monzón Amórtegui</a:t>
            </a:r>
            <a:endParaRPr/>
          </a:p>
          <a:p>
            <a:pPr marL="0" marR="0" lvl="0" indent="0" algn="ctr" rtl="0">
              <a:lnSpc>
                <a:spcPct val="90000"/>
              </a:lnSpc>
              <a:spcBef>
                <a:spcPts val="1000"/>
              </a:spcBef>
              <a:spcAft>
                <a:spcPts val="0"/>
              </a:spcAft>
              <a:buClr>
                <a:schemeClr val="lt1"/>
              </a:buClr>
              <a:buSzPts val="2400"/>
              <a:buFont typeface="Arial"/>
              <a:buNone/>
            </a:pPr>
            <a:r>
              <a:rPr lang="es-CO" sz="2400" b="0" i="0" u="none" strike="noStrike" cap="none">
                <a:solidFill>
                  <a:schemeClr val="lt1"/>
                </a:solidFill>
                <a:latin typeface="Calibri"/>
                <a:ea typeface="Calibri"/>
                <a:cs typeface="Calibri"/>
                <a:sym typeface="Calibri"/>
              </a:rPr>
              <a:t>2925960</a:t>
            </a:r>
            <a:endParaRPr/>
          </a:p>
          <a:p>
            <a:pPr marL="0" marR="0" lvl="0" indent="0" algn="ctr" rtl="0">
              <a:lnSpc>
                <a:spcPct val="90000"/>
              </a:lnSpc>
              <a:spcBef>
                <a:spcPts val="100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10"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63" name="Google Shape;163;p10"/>
          <p:cNvSpPr txBox="1">
            <a:spLocks noGrp="1"/>
          </p:cNvSpPr>
          <p:nvPr>
            <p:ph type="title"/>
          </p:nvPr>
        </p:nvSpPr>
        <p:spPr>
          <a:xfrm>
            <a:off x="639192" y="365125"/>
            <a:ext cx="675590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j-lt"/>
                <a:ea typeface="Meddon"/>
                <a:cs typeface="Meddon"/>
                <a:sym typeface="Meddon"/>
              </a:rPr>
              <a:t>Que pretende solucionar </a:t>
            </a:r>
            <a:endParaRPr dirty="0">
              <a:solidFill>
                <a:srgbClr val="FF0000"/>
              </a:solidFill>
              <a:latin typeface="+mj-lt"/>
              <a:ea typeface="Meddon"/>
              <a:cs typeface="Meddon"/>
              <a:sym typeface="Meddon"/>
            </a:endParaRPr>
          </a:p>
        </p:txBody>
      </p:sp>
      <p:sp>
        <p:nvSpPr>
          <p:cNvPr id="164" name="Google Shape;164;p10"/>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Pretende solucionar el problema que afrontan con las reservas fantasma, los cuales se ocasionan cuando una reserva no se cumple, esto se torna en un problema principalmente por que en esa franja horaria se realiza la venta del producto principal, los alimentos, esto representa una perdida significativa para el restaurante, y, por lo tanto un problema. </a:t>
            </a:r>
            <a:endParaRPr sz="1800">
              <a:latin typeface="Calibri"/>
              <a:ea typeface="Calibri"/>
              <a:cs typeface="Calibri"/>
              <a:sym typeface="Calibri"/>
            </a:endParaRPr>
          </a:p>
        </p:txBody>
      </p:sp>
      <p:sp>
        <p:nvSpPr>
          <p:cNvPr id="165" name="Google Shape;165;p10"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6" name="Google Shape;166;p10" descr="5,651,095 imágenes, fotos de stock, objetos en 3D y vectores sobre Manos  estrechandose | Shutterstock"/>
          <p:cNvPicPr preferRelativeResize="0"/>
          <p:nvPr/>
        </p:nvPicPr>
        <p:blipFill rotWithShape="1">
          <a:blip r:embed="rId4">
            <a:alphaModFix/>
          </a:blip>
          <a:srcRect l="25787" t="-446" r="20389" b="7475"/>
          <a:stretch/>
        </p:blipFill>
        <p:spPr>
          <a:xfrm>
            <a:off x="7449847" y="1"/>
            <a:ext cx="474215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1"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72" name="Google Shape;172;p11"/>
          <p:cNvSpPr txBox="1">
            <a:spLocks noGrp="1"/>
          </p:cNvSpPr>
          <p:nvPr>
            <p:ph type="title"/>
          </p:nvPr>
        </p:nvSpPr>
        <p:spPr>
          <a:xfrm>
            <a:off x="639192" y="365125"/>
            <a:ext cx="675590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j-lt"/>
                <a:ea typeface="Meddon"/>
                <a:cs typeface="Meddon"/>
                <a:sym typeface="Meddon"/>
              </a:rPr>
              <a:t>Que sabe del problema </a:t>
            </a:r>
            <a:endParaRPr dirty="0">
              <a:solidFill>
                <a:srgbClr val="FF0000"/>
              </a:solidFill>
              <a:latin typeface="+mj-lt"/>
              <a:ea typeface="Meddon"/>
              <a:cs typeface="Meddon"/>
              <a:sym typeface="Meddon"/>
            </a:endParaRPr>
          </a:p>
        </p:txBody>
      </p:sp>
      <p:sp>
        <p:nvSpPr>
          <p:cNvPr id="173" name="Google Shape;173;p11"/>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Las reservas fantasma suceden cuando, un cliente realiza un reserva en fechas posteriores y cuando se presenta la fecha el cliente no se presenta y la franja horaria de la reserva no se consume .</a:t>
            </a:r>
            <a:endParaRPr sz="1800">
              <a:latin typeface="Calibri"/>
              <a:ea typeface="Calibri"/>
              <a:cs typeface="Calibri"/>
              <a:sym typeface="Calibri"/>
            </a:endParaRPr>
          </a:p>
        </p:txBody>
      </p:sp>
      <p:sp>
        <p:nvSpPr>
          <p:cNvPr id="174" name="Google Shape;174;p11"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5" name="Google Shape;175;p11" descr="Así se inventó la bombilla"/>
          <p:cNvPicPr preferRelativeResize="0"/>
          <p:nvPr/>
        </p:nvPicPr>
        <p:blipFill rotWithShape="1">
          <a:blip r:embed="rId4">
            <a:alphaModFix/>
          </a:blip>
          <a:srcRect l="32783" r="33032"/>
          <a:stretch/>
        </p:blipFill>
        <p:spPr>
          <a:xfrm>
            <a:off x="7723574" y="25565"/>
            <a:ext cx="4448820" cy="68324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2"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81" name="Google Shape;181;p12"/>
          <p:cNvSpPr txBox="1">
            <a:spLocks noGrp="1"/>
          </p:cNvSpPr>
          <p:nvPr>
            <p:ph type="title"/>
          </p:nvPr>
        </p:nvSpPr>
        <p:spPr>
          <a:xfrm>
            <a:off x="722671" y="365126"/>
            <a:ext cx="6672428" cy="11834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sz="3500" dirty="0">
                <a:solidFill>
                  <a:schemeClr val="lt1"/>
                </a:solidFill>
                <a:latin typeface="+mj-lt"/>
                <a:ea typeface="Meddon"/>
                <a:cs typeface="Meddon"/>
                <a:sym typeface="Meddon"/>
              </a:rPr>
              <a:t>Que existe con anterioridad al problema</a:t>
            </a:r>
            <a:endParaRPr sz="3500" dirty="0">
              <a:solidFill>
                <a:srgbClr val="FF0000"/>
              </a:solidFill>
              <a:latin typeface="+mj-lt"/>
              <a:ea typeface="Meddon"/>
              <a:cs typeface="Meddon"/>
              <a:sym typeface="Meddon"/>
            </a:endParaRPr>
          </a:p>
        </p:txBody>
      </p:sp>
      <p:sp>
        <p:nvSpPr>
          <p:cNvPr id="182" name="Google Shape;182;p12"/>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La cancelación por anticipación, pero en repetidas ocasiones esto implica que el cliente que reservo la mesa la cancele, en repetidas ocasiones no sucede debido a su recordación.</a:t>
            </a:r>
            <a:endParaRPr sz="1800">
              <a:latin typeface="Calibri"/>
              <a:ea typeface="Calibri"/>
              <a:cs typeface="Calibri"/>
              <a:sym typeface="Calibri"/>
            </a:endParaRPr>
          </a:p>
        </p:txBody>
      </p:sp>
      <p:sp>
        <p:nvSpPr>
          <p:cNvPr id="183" name="Google Shape;183;p12"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4" name="Google Shape;184;p12" descr="Reloj Para Pared Carbone | Carbone Store Panamá"/>
          <p:cNvPicPr preferRelativeResize="0"/>
          <p:nvPr/>
        </p:nvPicPr>
        <p:blipFill rotWithShape="1">
          <a:blip r:embed="rId4">
            <a:alphaModFix/>
          </a:blip>
          <a:srcRect/>
          <a:stretch/>
        </p:blipFill>
        <p:spPr>
          <a:xfrm>
            <a:off x="7256940" y="763665"/>
            <a:ext cx="4762500" cy="476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3"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90" name="Google Shape;190;p13"/>
          <p:cNvSpPr txBox="1">
            <a:spLocks noGrp="1"/>
          </p:cNvSpPr>
          <p:nvPr>
            <p:ph type="title"/>
          </p:nvPr>
        </p:nvSpPr>
        <p:spPr>
          <a:xfrm>
            <a:off x="266330" y="365125"/>
            <a:ext cx="712876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eddon"/>
                <a:ea typeface="Meddon"/>
                <a:cs typeface="Meddon"/>
                <a:sym typeface="Meddon"/>
              </a:rPr>
              <a:t>  </a:t>
            </a:r>
            <a:r>
              <a:rPr lang="es-CO" dirty="0">
                <a:solidFill>
                  <a:schemeClr val="lt1"/>
                </a:solidFill>
                <a:latin typeface="+mj-lt"/>
                <a:ea typeface="Meddon"/>
                <a:cs typeface="Meddon"/>
                <a:sym typeface="Meddon"/>
              </a:rPr>
              <a:t>¿Funciono ? ¿Por qué?</a:t>
            </a:r>
            <a:endParaRPr dirty="0">
              <a:solidFill>
                <a:srgbClr val="FF0000"/>
              </a:solidFill>
              <a:latin typeface="+mj-lt"/>
              <a:ea typeface="Meddon"/>
              <a:cs typeface="Meddon"/>
              <a:sym typeface="Meddon"/>
            </a:endParaRPr>
          </a:p>
        </p:txBody>
      </p:sp>
      <p:sp>
        <p:nvSpPr>
          <p:cNvPr id="191" name="Google Shape;191;p13"/>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No, debido a que los clientes suelen hacer una reserva, pero por diversas circunstancias no la usan y no recuerdan cancelarlas a tiempo.</a:t>
            </a:r>
            <a:endParaRPr sz="1800">
              <a:latin typeface="Calibri"/>
              <a:ea typeface="Calibri"/>
              <a:cs typeface="Calibri"/>
              <a:sym typeface="Calibri"/>
            </a:endParaRPr>
          </a:p>
        </p:txBody>
      </p:sp>
      <p:sp>
        <p:nvSpPr>
          <p:cNvPr id="192" name="Google Shape;192;p13"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3" name="Google Shape;193;p13" descr="7 claves para gestionar el servicio al cliente en restaurantes"/>
          <p:cNvPicPr preferRelativeResize="0"/>
          <p:nvPr/>
        </p:nvPicPr>
        <p:blipFill rotWithShape="1">
          <a:blip r:embed="rId4">
            <a:alphaModFix/>
          </a:blip>
          <a:srcRect l="38457" r="22012"/>
          <a:stretch/>
        </p:blipFill>
        <p:spPr>
          <a:xfrm>
            <a:off x="7822709" y="0"/>
            <a:ext cx="4337481"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4"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99" name="Google Shape;199;p14"/>
          <p:cNvSpPr txBox="1">
            <a:spLocks noGrp="1"/>
          </p:cNvSpPr>
          <p:nvPr>
            <p:ph type="title"/>
          </p:nvPr>
        </p:nvSpPr>
        <p:spPr>
          <a:xfrm>
            <a:off x="266330" y="365125"/>
            <a:ext cx="712876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eddon"/>
                <a:ea typeface="Meddon"/>
                <a:cs typeface="Meddon"/>
                <a:sym typeface="Meddon"/>
              </a:rPr>
              <a:t>  </a:t>
            </a:r>
            <a:r>
              <a:rPr lang="es-CO" dirty="0">
                <a:solidFill>
                  <a:schemeClr val="lt1"/>
                </a:solidFill>
                <a:latin typeface="+mj-lt"/>
                <a:ea typeface="Meddon"/>
                <a:cs typeface="Meddon"/>
                <a:sym typeface="Meddon"/>
              </a:rPr>
              <a:t>Justificación</a:t>
            </a:r>
            <a:endParaRPr dirty="0">
              <a:solidFill>
                <a:srgbClr val="FF0000"/>
              </a:solidFill>
              <a:latin typeface="+mj-lt"/>
              <a:ea typeface="Meddon"/>
              <a:cs typeface="Meddon"/>
              <a:sym typeface="Meddon"/>
            </a:endParaRPr>
          </a:p>
        </p:txBody>
      </p:sp>
      <p:sp>
        <p:nvSpPr>
          <p:cNvPr id="200" name="Google Shape;200;p14"/>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El sistema facilitaría las tareas llevadas a cabo por parte  del recepcionista, las cuales varían desde:</a:t>
            </a:r>
            <a:endParaRPr/>
          </a:p>
          <a:p>
            <a:pPr marL="228600" lvl="0" indent="-228600" algn="l" rtl="0">
              <a:lnSpc>
                <a:spcPct val="107000"/>
              </a:lnSpc>
              <a:spcBef>
                <a:spcPts val="1800"/>
              </a:spcBef>
              <a:spcAft>
                <a:spcPts val="0"/>
              </a:spcAft>
              <a:buClr>
                <a:schemeClr val="dk1"/>
              </a:buClr>
              <a:buSzPts val="1800"/>
              <a:buChar char="•"/>
            </a:pPr>
            <a:r>
              <a:rPr lang="es-CO" sz="1800">
                <a:latin typeface="Calibri"/>
                <a:ea typeface="Calibri"/>
                <a:cs typeface="Calibri"/>
                <a:sym typeface="Calibri"/>
              </a:rPr>
              <a:t>apartar las reservas en un horario</a:t>
            </a:r>
            <a:endParaRPr>
              <a:latin typeface="Calibri"/>
              <a:ea typeface="Calibri"/>
              <a:cs typeface="Calibri"/>
              <a:sym typeface="Calibri"/>
            </a:endParaRPr>
          </a:p>
          <a:p>
            <a:pPr marL="228600" lvl="0" indent="-228600" algn="l" rtl="0">
              <a:lnSpc>
                <a:spcPct val="107000"/>
              </a:lnSpc>
              <a:spcBef>
                <a:spcPts val="1800"/>
              </a:spcBef>
              <a:spcAft>
                <a:spcPts val="0"/>
              </a:spcAft>
              <a:buClr>
                <a:schemeClr val="dk1"/>
              </a:buClr>
              <a:buSzPts val="1800"/>
              <a:buChar char="•"/>
            </a:pPr>
            <a:r>
              <a:rPr lang="es-CO" sz="1800">
                <a:latin typeface="Calibri"/>
                <a:ea typeface="Calibri"/>
                <a:cs typeface="Calibri"/>
                <a:sym typeface="Calibri"/>
              </a:rPr>
              <a:t>brindar las mesas disponibles después de un cierto tiempo en que las reservas no se cumplen</a:t>
            </a:r>
            <a:endParaRPr>
              <a:latin typeface="Calibri"/>
              <a:ea typeface="Calibri"/>
              <a:cs typeface="Calibri"/>
              <a:sym typeface="Calibri"/>
            </a:endParaRPr>
          </a:p>
          <a:p>
            <a:pPr marL="228600" lvl="0" indent="-228600" algn="l" rtl="0">
              <a:lnSpc>
                <a:spcPct val="107000"/>
              </a:lnSpc>
              <a:spcBef>
                <a:spcPts val="1800"/>
              </a:spcBef>
              <a:spcAft>
                <a:spcPts val="0"/>
              </a:spcAft>
              <a:buClr>
                <a:schemeClr val="dk1"/>
              </a:buClr>
              <a:buSzPts val="1800"/>
              <a:buChar char="•"/>
            </a:pPr>
            <a:r>
              <a:rPr lang="es-CO" sz="1800">
                <a:latin typeface="Calibri"/>
                <a:ea typeface="Calibri"/>
                <a:cs typeface="Calibri"/>
                <a:sym typeface="Calibri"/>
              </a:rPr>
              <a:t>confirmar las reservas y confirmar el uso de estas</a:t>
            </a:r>
            <a:endParaRPr/>
          </a:p>
          <a:p>
            <a:pPr marL="228600" lvl="0" indent="-228600" algn="l" rtl="0">
              <a:lnSpc>
                <a:spcPct val="107000"/>
              </a:lnSpc>
              <a:spcBef>
                <a:spcPts val="1800"/>
              </a:spcBef>
              <a:spcAft>
                <a:spcPts val="0"/>
              </a:spcAft>
              <a:buClr>
                <a:schemeClr val="dk1"/>
              </a:buClr>
              <a:buSzPts val="1800"/>
              <a:buChar char="•"/>
            </a:pPr>
            <a:r>
              <a:rPr lang="es-CO" sz="1800"/>
              <a:t>Cancelar citas</a:t>
            </a:r>
            <a:endParaRPr/>
          </a:p>
          <a:p>
            <a:pPr marL="228600" lvl="0" indent="-228600" algn="l" rtl="0">
              <a:lnSpc>
                <a:spcPct val="107000"/>
              </a:lnSpc>
              <a:spcBef>
                <a:spcPts val="1800"/>
              </a:spcBef>
              <a:spcAft>
                <a:spcPts val="0"/>
              </a:spcAft>
              <a:buClr>
                <a:schemeClr val="dk1"/>
              </a:buClr>
              <a:buSzPts val="1800"/>
              <a:buChar char="•"/>
            </a:pPr>
            <a:r>
              <a:rPr lang="es-CO" sz="1800"/>
              <a:t>Apartar citas</a:t>
            </a:r>
            <a:endParaRPr/>
          </a:p>
        </p:txBody>
      </p:sp>
      <p:sp>
        <p:nvSpPr>
          <p:cNvPr id="201" name="Google Shape;201;p14"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2" name="Google Shape;202;p14" descr="Origenes del Mazo o Martillo en la Justicia - Roleplayjuridico"/>
          <p:cNvPicPr preferRelativeResize="0"/>
          <p:nvPr/>
        </p:nvPicPr>
        <p:blipFill rotWithShape="1">
          <a:blip r:embed="rId4">
            <a:alphaModFix/>
          </a:blip>
          <a:srcRect l="42613" r="10342"/>
          <a:stretch/>
        </p:blipFill>
        <p:spPr>
          <a:xfrm>
            <a:off x="7264524" y="192648"/>
            <a:ext cx="4913876" cy="58493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15"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208" name="Google Shape;208;p15"/>
          <p:cNvSpPr txBox="1">
            <a:spLocks noGrp="1"/>
          </p:cNvSpPr>
          <p:nvPr>
            <p:ph type="title"/>
          </p:nvPr>
        </p:nvSpPr>
        <p:spPr>
          <a:xfrm>
            <a:off x="486908" y="365125"/>
            <a:ext cx="6908191" cy="13155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eddon"/>
                <a:ea typeface="Meddon"/>
                <a:cs typeface="Meddon"/>
                <a:sym typeface="Meddon"/>
              </a:rPr>
              <a:t>  </a:t>
            </a:r>
            <a:r>
              <a:rPr lang="es-CO" dirty="0">
                <a:solidFill>
                  <a:schemeClr val="lt1"/>
                </a:solidFill>
                <a:latin typeface="+mj-lt"/>
                <a:ea typeface="Meddon"/>
                <a:cs typeface="Meddon"/>
                <a:sym typeface="Meddon"/>
              </a:rPr>
              <a:t>Alcance</a:t>
            </a:r>
            <a:endParaRPr dirty="0">
              <a:solidFill>
                <a:schemeClr val="lt1"/>
              </a:solidFill>
              <a:latin typeface="+mj-lt"/>
              <a:ea typeface="Meddon"/>
              <a:cs typeface="Meddon"/>
              <a:sym typeface="Meddon"/>
            </a:endParaRPr>
          </a:p>
        </p:txBody>
      </p:sp>
      <p:sp>
        <p:nvSpPr>
          <p:cNvPr id="209" name="Google Shape;209;p15"/>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El alcance del software está limitado por el uso de recepcionistas, clientela y área administrativa, con respecto al las funciones llevadas a cabo en la actividad de reservas de mesas.</a:t>
            </a:r>
            <a:endParaRPr sz="1800">
              <a:latin typeface="Calibri"/>
              <a:ea typeface="Calibri"/>
              <a:cs typeface="Calibri"/>
              <a:sym typeface="Calibri"/>
            </a:endParaRPr>
          </a:p>
        </p:txBody>
      </p:sp>
      <p:sp>
        <p:nvSpPr>
          <p:cNvPr id="210" name="Google Shape;210;p15"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1" name="Google Shape;211;p15" descr="Foto gratis Regla para descargar | FreeImages"/>
          <p:cNvPicPr preferRelativeResize="0"/>
          <p:nvPr/>
        </p:nvPicPr>
        <p:blipFill rotWithShape="1">
          <a:blip r:embed="rId4">
            <a:alphaModFix/>
          </a:blip>
          <a:srcRect l="45598"/>
          <a:stretch/>
        </p:blipFill>
        <p:spPr>
          <a:xfrm>
            <a:off x="7217546" y="0"/>
            <a:ext cx="4974454"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16"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217" name="Google Shape;217;p16"/>
          <p:cNvSpPr txBox="1">
            <a:spLocks noGrp="1"/>
          </p:cNvSpPr>
          <p:nvPr>
            <p:ph type="title"/>
          </p:nvPr>
        </p:nvSpPr>
        <p:spPr>
          <a:xfrm>
            <a:off x="838200" y="365125"/>
            <a:ext cx="655689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j-lt"/>
                <a:ea typeface="Meddon"/>
                <a:cs typeface="Meddon"/>
                <a:sym typeface="Meddon"/>
              </a:rPr>
              <a:t>Descripción del proyecto:</a:t>
            </a:r>
            <a:r>
              <a:rPr lang="es-CO" dirty="0">
                <a:solidFill>
                  <a:srgbClr val="FF0000"/>
                </a:solidFill>
                <a:latin typeface="Meddon"/>
                <a:ea typeface="Meddon"/>
                <a:cs typeface="Meddon"/>
                <a:sym typeface="Meddon"/>
              </a:rPr>
              <a:t>	</a:t>
            </a:r>
            <a:endParaRPr dirty="0"/>
          </a:p>
        </p:txBody>
      </p:sp>
      <p:sp>
        <p:nvSpPr>
          <p:cNvPr id="218" name="Google Shape;218;p16"/>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Se planea la realización de un aplicativo para la cadena restaurantera “BBQ EL REAL” , una plataforma enfocada en la resolución de la problemática de “las reservas fantasma” la cual lleva molestando al ámbito de administración y servicio restaurantero desde su creación. </a:t>
            </a:r>
            <a:endParaRPr sz="1800">
              <a:latin typeface="Calibri"/>
              <a:ea typeface="Calibri"/>
              <a:cs typeface="Calibri"/>
              <a:sym typeface="Calibri"/>
            </a:endParaRPr>
          </a:p>
        </p:txBody>
      </p:sp>
      <p:pic>
        <p:nvPicPr>
          <p:cNvPr id="219" name="Google Shape;219;p16" descr="Herramientas 1080P, 2K, 4K, 5K HD wallpapers free download | Wallpaper Flare"/>
          <p:cNvPicPr preferRelativeResize="0"/>
          <p:nvPr/>
        </p:nvPicPr>
        <p:blipFill rotWithShape="1">
          <a:blip r:embed="rId4">
            <a:alphaModFix/>
          </a:blip>
          <a:srcRect l="41721" r="21919"/>
          <a:stretch/>
        </p:blipFill>
        <p:spPr>
          <a:xfrm>
            <a:off x="7744287" y="-31190"/>
            <a:ext cx="4447713" cy="68891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17"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225" name="Google Shape;225;p17"/>
          <p:cNvSpPr txBox="1">
            <a:spLocks noGrp="1"/>
          </p:cNvSpPr>
          <p:nvPr>
            <p:ph type="title"/>
          </p:nvPr>
        </p:nvSpPr>
        <p:spPr>
          <a:xfrm>
            <a:off x="838200" y="365125"/>
            <a:ext cx="655689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j-lt"/>
                <a:ea typeface="Meddon"/>
                <a:cs typeface="Meddon"/>
                <a:sym typeface="Meddon"/>
              </a:rPr>
              <a:t>Método de obtención de datos</a:t>
            </a:r>
            <a:endParaRPr dirty="0">
              <a:latin typeface="+mj-lt"/>
            </a:endParaRPr>
          </a:p>
        </p:txBody>
      </p:sp>
      <p:sp>
        <p:nvSpPr>
          <p:cNvPr id="226" name="Google Shape;226;p17"/>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s-CO"/>
              <a:t>Método: Formulario</a:t>
            </a:r>
            <a:endParaRPr/>
          </a:p>
          <a:p>
            <a:pPr marL="228600" lvl="0" indent="-228600" algn="l" rtl="0">
              <a:lnSpc>
                <a:spcPct val="90000"/>
              </a:lnSpc>
              <a:spcBef>
                <a:spcPts val="1000"/>
              </a:spcBef>
              <a:spcAft>
                <a:spcPts val="0"/>
              </a:spcAft>
              <a:buClr>
                <a:schemeClr val="dk1"/>
              </a:buClr>
              <a:buSzPts val="2800"/>
              <a:buChar char="•"/>
            </a:pPr>
            <a:r>
              <a:rPr lang="es-CO"/>
              <a:t>Técnicas: Recolección de información vía digital</a:t>
            </a:r>
            <a:endParaRPr/>
          </a:p>
          <a:p>
            <a:pPr marL="228600" lvl="0" indent="-228600" algn="l" rtl="0">
              <a:lnSpc>
                <a:spcPct val="90000"/>
              </a:lnSpc>
              <a:spcBef>
                <a:spcPts val="1000"/>
              </a:spcBef>
              <a:spcAft>
                <a:spcPts val="0"/>
              </a:spcAft>
              <a:buClr>
                <a:schemeClr val="dk1"/>
              </a:buClr>
              <a:buSzPts val="2800"/>
              <a:buChar char="•"/>
            </a:pPr>
            <a:r>
              <a:rPr lang="es-CO"/>
              <a:t>Instrumento: Formulario de preguntas a los clientes</a:t>
            </a:r>
            <a:endParaRPr/>
          </a:p>
        </p:txBody>
      </p:sp>
      <p:pic>
        <p:nvPicPr>
          <p:cNvPr id="227" name="Google Shape;227;p17" descr="JOE'S REAL BBQ, Gilbert - Menú, Precios y Restaurante Opiniones -  Tripadvisor"/>
          <p:cNvPicPr preferRelativeResize="0"/>
          <p:nvPr/>
        </p:nvPicPr>
        <p:blipFill rotWithShape="1">
          <a:blip r:embed="rId4">
            <a:alphaModFix/>
          </a:blip>
          <a:srcRect l="27753"/>
          <a:stretch/>
        </p:blipFill>
        <p:spPr>
          <a:xfrm>
            <a:off x="7510510" y="0"/>
            <a:ext cx="468149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body" idx="1"/>
          </p:nvPr>
        </p:nvSpPr>
        <p:spPr>
          <a:xfrm>
            <a:off x="838200" y="1825625"/>
            <a:ext cx="10515600" cy="1086251"/>
          </a:xfrm>
          <a:prstGeom prst="rect">
            <a:avLst/>
          </a:prstGeom>
          <a:noFill/>
          <a:ln>
            <a:noFill/>
          </a:ln>
        </p:spPr>
        <p:txBody>
          <a:bodyPr spcFirstLastPara="1" wrap="square" lIns="91425" tIns="45700" rIns="91425" bIns="45700" anchor="t" anchorCtr="0">
            <a:normAutofit/>
          </a:bodyPr>
          <a:lstStyle/>
          <a:p>
            <a:pPr marL="228600" lvl="0" indent="-228600" algn="ctr" rtl="0">
              <a:lnSpc>
                <a:spcPct val="90000"/>
              </a:lnSpc>
              <a:spcBef>
                <a:spcPts val="0"/>
              </a:spcBef>
              <a:spcAft>
                <a:spcPts val="0"/>
              </a:spcAft>
              <a:buClr>
                <a:schemeClr val="dk1"/>
              </a:buClr>
              <a:buSzPts val="2800"/>
              <a:buChar char="•"/>
            </a:pPr>
            <a:r>
              <a:rPr lang="es-CO"/>
              <a:t>Gracias por su atención</a:t>
            </a:r>
            <a:endParaRPr/>
          </a:p>
        </p:txBody>
      </p:sp>
      <p:pic>
        <p:nvPicPr>
          <p:cNvPr id="233" name="Google Shape;233;p18" descr="Una caricatura de un fantasma con una cara feliz. | Foto Premium"/>
          <p:cNvPicPr preferRelativeResize="0"/>
          <p:nvPr/>
        </p:nvPicPr>
        <p:blipFill rotWithShape="1">
          <a:blip r:embed="rId3">
            <a:alphaModFix/>
          </a:blip>
          <a:srcRect/>
          <a:stretch/>
        </p:blipFill>
        <p:spPr>
          <a:xfrm>
            <a:off x="4437447" y="2334826"/>
            <a:ext cx="3667865" cy="36678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txBox="1">
            <a:spLocks noGrp="1"/>
          </p:cNvSpPr>
          <p:nvPr>
            <p:ph type="body" idx="1"/>
          </p:nvPr>
        </p:nvSpPr>
        <p:spPr>
          <a:xfrm>
            <a:off x="838200" y="1825625"/>
            <a:ext cx="10515600" cy="1086251"/>
          </a:xfrm>
          <a:prstGeom prst="rect">
            <a:avLst/>
          </a:prstGeom>
          <a:noFill/>
          <a:ln>
            <a:noFill/>
          </a:ln>
        </p:spPr>
        <p:txBody>
          <a:bodyPr spcFirstLastPara="1" wrap="square" lIns="91425" tIns="45700" rIns="91425" bIns="45700" anchor="t" anchorCtr="0">
            <a:normAutofit/>
          </a:bodyPr>
          <a:lstStyle/>
          <a:p>
            <a:pPr marL="228600" lvl="0" indent="-228600" algn="ctr" rtl="0">
              <a:lnSpc>
                <a:spcPct val="90000"/>
              </a:lnSpc>
              <a:spcBef>
                <a:spcPts val="0"/>
              </a:spcBef>
              <a:spcAft>
                <a:spcPts val="0"/>
              </a:spcAft>
              <a:buClr>
                <a:schemeClr val="dk1"/>
              </a:buClr>
              <a:buSzPts val="2800"/>
              <a:buChar char="•"/>
            </a:pPr>
            <a:r>
              <a:rPr lang="es-CO"/>
              <a:t>Encuesta que se está realizando a los clientes</a:t>
            </a:r>
            <a:endParaRPr/>
          </a:p>
          <a:p>
            <a:pPr marL="228600" lvl="0" indent="-228600" algn="ctr" rtl="0">
              <a:lnSpc>
                <a:spcPct val="90000"/>
              </a:lnSpc>
              <a:spcBef>
                <a:spcPts val="1000"/>
              </a:spcBef>
              <a:spcAft>
                <a:spcPts val="0"/>
              </a:spcAft>
              <a:buClr>
                <a:schemeClr val="dk1"/>
              </a:buClr>
              <a:buSzPts val="2800"/>
              <a:buChar char="•"/>
            </a:pPr>
            <a:r>
              <a:rPr lang="es-CO"/>
              <a:t>: </a:t>
            </a:r>
            <a:r>
              <a:rPr lang="es-CO" sz="1200" u="sng">
                <a:solidFill>
                  <a:schemeClr val="hlink"/>
                </a:solidFill>
                <a:hlinkClick r:id="rId3"/>
              </a:rPr>
              <a:t>https://forms.gle/DhVXgAvFwATTavc78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95" name="Google Shape;95;p2"/>
          <p:cNvSpPr txBox="1">
            <a:spLocks noGrp="1"/>
          </p:cNvSpPr>
          <p:nvPr>
            <p:ph type="title"/>
          </p:nvPr>
        </p:nvSpPr>
        <p:spPr>
          <a:xfrm>
            <a:off x="639200" y="365125"/>
            <a:ext cx="6756000" cy="98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960"/>
              <a:buFont typeface="Meddon"/>
              <a:buNone/>
            </a:pPr>
            <a:r>
              <a:rPr lang="es-CO" sz="3160" dirty="0">
                <a:solidFill>
                  <a:schemeClr val="lt1"/>
                </a:solidFill>
                <a:latin typeface="+mj-lt"/>
                <a:ea typeface="Meddon"/>
                <a:cs typeface="Meddon"/>
                <a:sym typeface="Meddon"/>
              </a:rPr>
              <a:t>Nombre técnico del proyecto</a:t>
            </a:r>
            <a:endParaRPr sz="3160" dirty="0">
              <a:solidFill>
                <a:srgbClr val="FF0000"/>
              </a:solidFill>
              <a:latin typeface="+mj-lt"/>
              <a:ea typeface="Meddon"/>
              <a:cs typeface="Meddon"/>
              <a:sym typeface="Meddon"/>
            </a:endParaRPr>
          </a:p>
        </p:txBody>
      </p:sp>
      <p:sp>
        <p:nvSpPr>
          <p:cNvPr id="96" name="Google Shape;96;p2"/>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Nombre técnico: Implementación de un Aplicativo para la Gestión de Reservas y Mesas de la Ciudad de Bogotá en BBQ EL REAL (AGRM)</a:t>
            </a:r>
            <a:endParaRPr sz="1800">
              <a:latin typeface="Calibri"/>
              <a:ea typeface="Calibri"/>
              <a:cs typeface="Calibri"/>
              <a:sym typeface="Calibri"/>
            </a:endParaRPr>
          </a:p>
        </p:txBody>
      </p:sp>
      <p:sp>
        <p:nvSpPr>
          <p:cNvPr id="97" name="Google Shape;97;p2"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8" name="Google Shape;98;p2" descr="Real Smoke El Ahumadero"/>
          <p:cNvPicPr preferRelativeResize="0"/>
          <p:nvPr/>
        </p:nvPicPr>
        <p:blipFill rotWithShape="1">
          <a:blip r:embed="rId4">
            <a:alphaModFix/>
          </a:blip>
          <a:srcRect/>
          <a:stretch/>
        </p:blipFill>
        <p:spPr>
          <a:xfrm>
            <a:off x="7275495" y="807867"/>
            <a:ext cx="4605787" cy="45853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3"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04" name="Google Shape;104;p3"/>
          <p:cNvSpPr txBox="1">
            <a:spLocks noGrp="1"/>
          </p:cNvSpPr>
          <p:nvPr>
            <p:ph type="title"/>
          </p:nvPr>
        </p:nvSpPr>
        <p:spPr>
          <a:xfrm>
            <a:off x="838200" y="365125"/>
            <a:ext cx="667231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j-lt"/>
                <a:ea typeface="Meddon"/>
                <a:cs typeface="Meddon"/>
                <a:sym typeface="Meddon"/>
              </a:rPr>
              <a:t>Descripción del proyecto:</a:t>
            </a:r>
            <a:r>
              <a:rPr lang="es-CO" dirty="0">
                <a:solidFill>
                  <a:srgbClr val="FF0000"/>
                </a:solidFill>
                <a:latin typeface="+mj-lt"/>
                <a:ea typeface="Meddon"/>
                <a:cs typeface="Meddon"/>
                <a:sym typeface="Meddon"/>
              </a:rPr>
              <a:t>	</a:t>
            </a:r>
            <a:endParaRPr dirty="0">
              <a:latin typeface="+mj-lt"/>
            </a:endParaRPr>
          </a:p>
        </p:txBody>
      </p:sp>
      <p:sp>
        <p:nvSpPr>
          <p:cNvPr id="105" name="Google Shape;105;p3"/>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Se planea la realización de un aplicativo para la cadena restaurantera “BBQ EL REAL” , una plataforma enfocada en la resolución de la problemática de “las reservas fantasma” la cual lleva molestando al ámbito de administración y servicio restaurantero desde su creación. </a:t>
            </a:r>
            <a:endParaRPr sz="1800">
              <a:latin typeface="Calibri"/>
              <a:ea typeface="Calibri"/>
              <a:cs typeface="Calibri"/>
              <a:sym typeface="Calibri"/>
            </a:endParaRPr>
          </a:p>
        </p:txBody>
      </p:sp>
      <p:pic>
        <p:nvPicPr>
          <p:cNvPr id="106" name="Google Shape;106;p3" descr="JOE'S REAL BBQ, Gilbert - Menú, Precios y Restaurante Opiniones -  Tripadvisor"/>
          <p:cNvPicPr preferRelativeResize="0"/>
          <p:nvPr/>
        </p:nvPicPr>
        <p:blipFill rotWithShape="1">
          <a:blip r:embed="rId4">
            <a:alphaModFix/>
          </a:blip>
          <a:srcRect l="27753"/>
          <a:stretch/>
        </p:blipFill>
        <p:spPr>
          <a:xfrm>
            <a:off x="7510510" y="0"/>
            <a:ext cx="468149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4"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12" name="Google Shape;112;p4"/>
          <p:cNvSpPr txBox="1">
            <a:spLocks noGrp="1"/>
          </p:cNvSpPr>
          <p:nvPr>
            <p:ph type="title"/>
          </p:nvPr>
        </p:nvSpPr>
        <p:spPr>
          <a:xfrm>
            <a:off x="838200" y="365125"/>
            <a:ext cx="655689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sz="2400" dirty="0">
                <a:solidFill>
                  <a:schemeClr val="lt1"/>
                </a:solidFill>
                <a:latin typeface="+mj-lt"/>
                <a:ea typeface="Meddon"/>
                <a:cs typeface="Meddon"/>
                <a:sym typeface="Meddon"/>
              </a:rPr>
              <a:t>Planteamiento del problema</a:t>
            </a:r>
            <a:endParaRPr sz="2400" dirty="0">
              <a:latin typeface="+mj-lt"/>
            </a:endParaRPr>
          </a:p>
        </p:txBody>
      </p:sp>
      <p:sp>
        <p:nvSpPr>
          <p:cNvPr id="113" name="Google Shape;113;p4"/>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dirty="0">
                <a:latin typeface="Calibri"/>
                <a:ea typeface="Calibri"/>
                <a:cs typeface="Calibri"/>
                <a:sym typeface="Calibri"/>
              </a:rPr>
              <a:t>Las reservas fantasma suceden cuando un cliente realiza una reserva y a la hora acordada, el cliente no usa la reserva lo cual representa perdidas significativas para el restaurante.</a:t>
            </a:r>
            <a:endParaRPr sz="1800" dirty="0">
              <a:latin typeface="Calibri"/>
              <a:ea typeface="Calibri"/>
              <a:cs typeface="Calibri"/>
              <a:sym typeface="Calibri"/>
            </a:endParaRPr>
          </a:p>
        </p:txBody>
      </p:sp>
      <p:pic>
        <p:nvPicPr>
          <p:cNvPr id="114" name="Google Shape;114;p4" descr="Un fantasma sentado en una mesa con una vela | Foto Premium"/>
          <p:cNvPicPr preferRelativeResize="0"/>
          <p:nvPr/>
        </p:nvPicPr>
        <p:blipFill rotWithShape="1">
          <a:blip r:embed="rId4">
            <a:alphaModFix/>
          </a:blip>
          <a:srcRect l="19527" r="22407"/>
          <a:stretch/>
        </p:blipFill>
        <p:spPr>
          <a:xfrm>
            <a:off x="7250839" y="-27779"/>
            <a:ext cx="4941161" cy="68857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5"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20" name="Google Shape;120;p5"/>
          <p:cNvSpPr txBox="1">
            <a:spLocks noGrp="1"/>
          </p:cNvSpPr>
          <p:nvPr>
            <p:ph type="title"/>
          </p:nvPr>
        </p:nvSpPr>
        <p:spPr>
          <a:xfrm>
            <a:off x="639192" y="365125"/>
            <a:ext cx="675590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sz="2900" dirty="0">
                <a:solidFill>
                  <a:schemeClr val="lt1"/>
                </a:solidFill>
                <a:latin typeface="+mj-lt"/>
                <a:ea typeface="Meddon"/>
                <a:cs typeface="Meddon"/>
                <a:sym typeface="Meddon"/>
              </a:rPr>
              <a:t>Justificación</a:t>
            </a:r>
            <a:endParaRPr sz="2900" dirty="0">
              <a:latin typeface="+mj-lt"/>
            </a:endParaRPr>
          </a:p>
        </p:txBody>
      </p:sp>
      <p:sp>
        <p:nvSpPr>
          <p:cNvPr id="121" name="Google Shape;121;p5"/>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Esto se torna en un problema cuando sucede en repetidas ocasiones ,la franja horaria que el cliente reserva se plantea como una jornada en que el cliente adquiere los productos del restaurante, cuando el cliente no se presenta genera perdidas directas en los establecimientos y negocios de la cadena.</a:t>
            </a:r>
            <a:endParaRPr sz="1800">
              <a:latin typeface="Calibri"/>
              <a:ea typeface="Calibri"/>
              <a:cs typeface="Calibri"/>
              <a:sym typeface="Calibri"/>
            </a:endParaRPr>
          </a:p>
        </p:txBody>
      </p:sp>
      <p:pic>
        <p:nvPicPr>
          <p:cNvPr id="122" name="Google Shape;122;p5" descr="1,263 imágenes, fotos de stock, objetos en 3D y vectores sobre Waiter  stress | Shutterstock"/>
          <p:cNvPicPr preferRelativeResize="0"/>
          <p:nvPr/>
        </p:nvPicPr>
        <p:blipFill rotWithShape="1">
          <a:blip r:embed="rId4">
            <a:alphaModFix/>
          </a:blip>
          <a:srcRect l="32615" r="18260" b="8141"/>
          <a:stretch/>
        </p:blipFill>
        <p:spPr>
          <a:xfrm>
            <a:off x="7188451" y="1"/>
            <a:ext cx="5003549"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6"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28" name="Google Shape;128;p6"/>
          <p:cNvSpPr txBox="1">
            <a:spLocks noGrp="1"/>
          </p:cNvSpPr>
          <p:nvPr>
            <p:ph type="title"/>
          </p:nvPr>
        </p:nvSpPr>
        <p:spPr>
          <a:xfrm>
            <a:off x="639192" y="365125"/>
            <a:ext cx="675590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j-lt"/>
                <a:ea typeface="Meddon"/>
                <a:cs typeface="Meddon"/>
                <a:sym typeface="Meddon"/>
              </a:rPr>
              <a:t>¿Cómo pretendemos solucionarlo?</a:t>
            </a:r>
            <a:endParaRPr dirty="0">
              <a:solidFill>
                <a:srgbClr val="FF0000"/>
              </a:solidFill>
              <a:latin typeface="+mj-lt"/>
              <a:ea typeface="Meddon"/>
              <a:cs typeface="Meddon"/>
              <a:sym typeface="Meddon"/>
            </a:endParaRPr>
          </a:p>
        </p:txBody>
      </p:sp>
      <p:sp>
        <p:nvSpPr>
          <p:cNvPr id="129" name="Google Shape;129;p6"/>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07000"/>
              </a:lnSpc>
              <a:spcBef>
                <a:spcPts val="0"/>
              </a:spcBef>
              <a:spcAft>
                <a:spcPts val="0"/>
              </a:spcAft>
              <a:buClr>
                <a:schemeClr val="dk1"/>
              </a:buClr>
              <a:buSzPct val="100000"/>
              <a:buChar char="•"/>
            </a:pPr>
            <a:r>
              <a:rPr lang="es-CO"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Lo planteamos solucionar usando diversas herramientas las cuales tendrá la plataforma:</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endParaRPr>
          </a:p>
          <a:p>
            <a:pPr marL="342900" lvl="0" indent="-342900" algn="l" rtl="0">
              <a:lnSpc>
                <a:spcPct val="107000"/>
              </a:lnSpc>
              <a:spcBef>
                <a:spcPts val="1800"/>
              </a:spcBef>
              <a:spcAft>
                <a:spcPts val="0"/>
              </a:spcAft>
              <a:buClr>
                <a:schemeClr val="dk1"/>
              </a:buClr>
              <a:buSzPct val="100000"/>
              <a:buFont typeface="Calibri"/>
              <a:buAutoNum type="arabicPeriod"/>
            </a:pPr>
            <a:r>
              <a:rPr lang="es-CO"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Sistema de confirmación: Se realiza una confirmación con un limite de horas, si se confirma la asistencia se continua de forma normal, si no , se libera el cupo de uso de la mesa.</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Sistema de penalización: Si el cliente no se presenta en la franja horaria que estableció el cliente , y el encargado de ingresos tampoco confirma su asistencia, se adjunta una penalización monetaria al cliente.</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Sección de liberados a ultima hora: Se realizara una sección en , la cual las franjas liberadas en ultimo momento bajaran de precio o se liberaran para los clientes que estén esperando el ingreso sin haber realizado una reserva posteriormente. </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endParaRPr>
          </a:p>
          <a:p>
            <a:pPr marL="342900" lvl="0" indent="-342900" algn="l" rtl="0">
              <a:lnSpc>
                <a:spcPct val="107000"/>
              </a:lnSpc>
              <a:spcBef>
                <a:spcPts val="1800"/>
              </a:spcBef>
              <a:spcAft>
                <a:spcPts val="0"/>
              </a:spcAft>
              <a:buClr>
                <a:schemeClr val="dk1"/>
              </a:buClr>
              <a:buSzPct val="100000"/>
              <a:buFont typeface="Calibri"/>
              <a:buChar char="-"/>
            </a:pPr>
            <a:r>
              <a:rPr lang="es-CO"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Misión: Generar una solución informática efectiva frente a las problemáticas experimentadas por el restaurante.</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endParaRPr>
          </a:p>
          <a:p>
            <a:pPr marL="342900" lvl="0" indent="-342900" algn="l" rtl="0">
              <a:lnSpc>
                <a:spcPct val="107000"/>
              </a:lnSpc>
              <a:spcBef>
                <a:spcPts val="1000"/>
              </a:spcBef>
              <a:spcAft>
                <a:spcPts val="0"/>
              </a:spcAft>
              <a:buClr>
                <a:schemeClr val="dk1"/>
              </a:buClr>
              <a:buSzPct val="100000"/>
              <a:buFont typeface="Calibri"/>
              <a:buChar char="-"/>
            </a:pPr>
            <a:r>
              <a:rPr lang="es-CO"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Visión: El aplicativo funcionando de forma efectiva frente a la problemática que se quiere abordar en la cadena restaurantera extendiéndose a mas cadenas con un el mismo problema.</a:t>
            </a:r>
            <a:endParaRPr sz="1800">
              <a:latin typeface="Calibri"/>
              <a:ea typeface="Calibri"/>
              <a:cs typeface="Calibri"/>
              <a:sym typeface="Calibri"/>
            </a:endParaRPr>
          </a:p>
        </p:txBody>
      </p:sp>
      <p:pic>
        <p:nvPicPr>
          <p:cNvPr id="130" name="Google Shape;130;p6" descr="Persona enseñando fotos de stock, imágenes de Persona enseñando sin  royalties | Depositphotos"/>
          <p:cNvPicPr preferRelativeResize="0"/>
          <p:nvPr/>
        </p:nvPicPr>
        <p:blipFill rotWithShape="1">
          <a:blip r:embed="rId4">
            <a:alphaModFix/>
          </a:blip>
          <a:srcRect l="46810"/>
          <a:stretch/>
        </p:blipFill>
        <p:spPr>
          <a:xfrm>
            <a:off x="7009126" y="-27780"/>
            <a:ext cx="5182874" cy="68889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7"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36" name="Google Shape;136;p7"/>
          <p:cNvSpPr txBox="1">
            <a:spLocks noGrp="1"/>
          </p:cNvSpPr>
          <p:nvPr>
            <p:ph type="title"/>
          </p:nvPr>
        </p:nvSpPr>
        <p:spPr>
          <a:xfrm>
            <a:off x="639192" y="365125"/>
            <a:ext cx="675590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j-lt"/>
                <a:ea typeface="Meddon"/>
                <a:cs typeface="Meddon"/>
                <a:sym typeface="Meddon"/>
              </a:rPr>
              <a:t>¿Objetivos generales?</a:t>
            </a:r>
            <a:endParaRPr dirty="0">
              <a:solidFill>
                <a:srgbClr val="FF0000"/>
              </a:solidFill>
              <a:latin typeface="+mj-lt"/>
              <a:ea typeface="Meddon"/>
              <a:cs typeface="Meddon"/>
              <a:sym typeface="Meddon"/>
            </a:endParaRPr>
          </a:p>
        </p:txBody>
      </p:sp>
      <p:sp>
        <p:nvSpPr>
          <p:cNvPr id="137" name="Google Shape;137;p7"/>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342900" lvl="0" indent="-342900" algn="l" rtl="0">
              <a:lnSpc>
                <a:spcPct val="107000"/>
              </a:lnSpc>
              <a:spcBef>
                <a:spcPts val="0"/>
              </a:spcBef>
              <a:spcAft>
                <a:spcPts val="0"/>
              </a:spcAft>
              <a:buClr>
                <a:schemeClr val="dk1"/>
              </a:buClr>
              <a:buSzPts val="1800"/>
              <a:buFont typeface="Calibri"/>
              <a:buAutoNum type="arabicPeriod"/>
            </a:pPr>
            <a:r>
              <a:rPr lang="es-CO" sz="1800">
                <a:latin typeface="Calibri"/>
                <a:ea typeface="Calibri"/>
                <a:cs typeface="Calibri"/>
                <a:sym typeface="Calibri"/>
              </a:rPr>
              <a:t>Realizar una plataforma para la administración de reservas en el restaurante (clientes)</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ts val="1800"/>
              <a:buFont typeface="Calibri"/>
              <a:buAutoNum type="arabicPeriod"/>
            </a:pPr>
            <a:r>
              <a:rPr lang="es-CO" sz="1800">
                <a:latin typeface="Calibri"/>
                <a:ea typeface="Calibri"/>
                <a:cs typeface="Calibri"/>
                <a:sym typeface="Calibri"/>
              </a:rPr>
              <a:t>Realizar el sistema para la gestión de personal autorizado por el restaurante (Recepcionistas).</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ts val="1800"/>
              <a:buFont typeface="Calibri"/>
              <a:buAutoNum type="arabicPeriod"/>
            </a:pPr>
            <a:r>
              <a:rPr lang="es-CO" sz="1800">
                <a:latin typeface="Calibri"/>
                <a:ea typeface="Calibri"/>
                <a:cs typeface="Calibri"/>
                <a:sym typeface="Calibri"/>
              </a:rPr>
              <a:t>Realizar una plataforma para la gestión de personal autorizado para gestionar los recursos humanos (administrador de recursos humanos del restaurante o gerencia)</a:t>
            </a:r>
            <a:endParaRPr sz="1800">
              <a:latin typeface="Calibri"/>
              <a:ea typeface="Calibri"/>
              <a:cs typeface="Calibri"/>
              <a:sym typeface="Calibri"/>
            </a:endParaRPr>
          </a:p>
        </p:txBody>
      </p:sp>
      <p:sp>
        <p:nvSpPr>
          <p:cNvPr id="138" name="Google Shape;138;p7"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9" name="Google Shape;139;p7" descr="Dardo En El Blanco, Ilustración Vectorial, Aislado En Un Fondo Blanco  Ilustraciones svg, vectoriales, clip art vectorizado libre de derechos.  Image 15842352"/>
          <p:cNvPicPr preferRelativeResize="0"/>
          <p:nvPr/>
        </p:nvPicPr>
        <p:blipFill rotWithShape="1">
          <a:blip r:embed="rId4">
            <a:alphaModFix/>
          </a:blip>
          <a:srcRect/>
          <a:stretch/>
        </p:blipFill>
        <p:spPr>
          <a:xfrm>
            <a:off x="7315200" y="-27780"/>
            <a:ext cx="48768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8"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45" name="Google Shape;145;p8"/>
          <p:cNvSpPr txBox="1">
            <a:spLocks noGrp="1"/>
          </p:cNvSpPr>
          <p:nvPr>
            <p:ph type="title"/>
          </p:nvPr>
        </p:nvSpPr>
        <p:spPr>
          <a:xfrm>
            <a:off x="639192" y="365125"/>
            <a:ext cx="675590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j-lt"/>
                <a:ea typeface="Meddon"/>
                <a:cs typeface="Meddon"/>
                <a:sym typeface="Meddon"/>
              </a:rPr>
              <a:t>¿Objetivos específicos?</a:t>
            </a:r>
            <a:endParaRPr dirty="0">
              <a:latin typeface="+mj-lt"/>
            </a:endParaRPr>
          </a:p>
        </p:txBody>
      </p:sp>
      <p:sp>
        <p:nvSpPr>
          <p:cNvPr id="146" name="Google Shape;146;p8"/>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107000"/>
              </a:lnSpc>
              <a:spcBef>
                <a:spcPts val="0"/>
              </a:spcBef>
              <a:spcAft>
                <a:spcPts val="0"/>
              </a:spcAft>
              <a:buClr>
                <a:schemeClr val="dk1"/>
              </a:buClr>
              <a:buSzPct val="100000"/>
              <a:buFont typeface="Calibri"/>
              <a:buAutoNum type="arabicPeriod"/>
            </a:pPr>
            <a:r>
              <a:rPr lang="es-CO" sz="1800">
                <a:latin typeface="Calibri"/>
                <a:ea typeface="Calibri"/>
                <a:cs typeface="Calibri"/>
                <a:sym typeface="Calibri"/>
              </a:rPr>
              <a:t>Diseñar una web que ayude a la gestión de reservas en el restaurante</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División por módulos del proyecto</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Planeación y diseño del módulo de Gerencia</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Planeación y diseño del módulo de Recepción</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Planeación y diseño del módulo de Clientes </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Realización del módulo de gerencia</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Realización del módulo de recepción</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Realización del módulo de clientes</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Realización del backend del módulo de gerencia</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Realización del backend del módulo de recepción</a:t>
            </a:r>
            <a:endParaRPr sz="1800">
              <a:latin typeface="Calibri"/>
              <a:ea typeface="Calibri"/>
              <a:cs typeface="Calibri"/>
              <a:sym typeface="Calibri"/>
            </a:endParaRPr>
          </a:p>
          <a:p>
            <a:pPr marL="342900" lvl="0" indent="-342900" algn="l" rtl="0">
              <a:lnSpc>
                <a:spcPct val="107000"/>
              </a:lnSpc>
              <a:spcBef>
                <a:spcPts val="1000"/>
              </a:spcBef>
              <a:spcAft>
                <a:spcPts val="0"/>
              </a:spcAft>
              <a:buClr>
                <a:schemeClr val="dk1"/>
              </a:buClr>
              <a:buSzPct val="100000"/>
              <a:buFont typeface="Calibri"/>
              <a:buAutoNum type="arabicPeriod"/>
            </a:pPr>
            <a:r>
              <a:rPr lang="es-CO" sz="1800">
                <a:latin typeface="Calibri"/>
                <a:ea typeface="Calibri"/>
                <a:cs typeface="Calibri"/>
                <a:sym typeface="Calibri"/>
              </a:rPr>
              <a:t>Realización del backend del módulo de clientes</a:t>
            </a:r>
            <a:endParaRPr sz="1800">
              <a:latin typeface="Calibri"/>
              <a:ea typeface="Calibri"/>
              <a:cs typeface="Calibri"/>
              <a:sym typeface="Calibri"/>
            </a:endParaRPr>
          </a:p>
        </p:txBody>
      </p:sp>
      <p:sp>
        <p:nvSpPr>
          <p:cNvPr id="147" name="Google Shape;147;p8"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8" name="Google Shape;148;p8" descr="Objetivo rojo con dardos atrapados en el centro y varios en el suelo sobre  un fondo amarillo aislado renderizado 3d | Foto Premium"/>
          <p:cNvPicPr preferRelativeResize="0"/>
          <p:nvPr/>
        </p:nvPicPr>
        <p:blipFill rotWithShape="1">
          <a:blip r:embed="rId4">
            <a:alphaModFix/>
          </a:blip>
          <a:srcRect l="33672" r="28212"/>
          <a:stretch/>
        </p:blipFill>
        <p:spPr>
          <a:xfrm flipH="1">
            <a:off x="7270812" y="-40200"/>
            <a:ext cx="4921187" cy="6898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9" descr="Imágenes de Etiqueta Rojo Png - Descarga gratuita en Freepik"/>
          <p:cNvPicPr preferRelativeResize="0"/>
          <p:nvPr/>
        </p:nvPicPr>
        <p:blipFill rotWithShape="1">
          <a:blip r:embed="rId3">
            <a:alphaModFix/>
          </a:blip>
          <a:srcRect/>
          <a:stretch/>
        </p:blipFill>
        <p:spPr>
          <a:xfrm>
            <a:off x="0" y="-27780"/>
            <a:ext cx="7625918" cy="1853406"/>
          </a:xfrm>
          <a:prstGeom prst="rect">
            <a:avLst/>
          </a:prstGeom>
          <a:noFill/>
          <a:ln>
            <a:noFill/>
          </a:ln>
        </p:spPr>
      </p:pic>
      <p:sp>
        <p:nvSpPr>
          <p:cNvPr id="154" name="Google Shape;154;p9"/>
          <p:cNvSpPr txBox="1">
            <a:spLocks noGrp="1"/>
          </p:cNvSpPr>
          <p:nvPr>
            <p:ph type="title"/>
          </p:nvPr>
        </p:nvSpPr>
        <p:spPr>
          <a:xfrm>
            <a:off x="639192" y="365125"/>
            <a:ext cx="6755907"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Meddon"/>
              <a:buNone/>
            </a:pPr>
            <a:r>
              <a:rPr lang="es-CO" dirty="0">
                <a:solidFill>
                  <a:schemeClr val="lt1"/>
                </a:solidFill>
                <a:latin typeface="+mj-lt"/>
                <a:ea typeface="Meddon"/>
                <a:cs typeface="Meddon"/>
                <a:sym typeface="Meddon"/>
              </a:rPr>
              <a:t>Descripción</a:t>
            </a:r>
            <a:endParaRPr dirty="0">
              <a:solidFill>
                <a:srgbClr val="FF0000"/>
              </a:solidFill>
              <a:latin typeface="+mj-lt"/>
              <a:ea typeface="Meddon"/>
              <a:cs typeface="Meddon"/>
              <a:sym typeface="Meddon"/>
            </a:endParaRPr>
          </a:p>
        </p:txBody>
      </p:sp>
      <p:sp>
        <p:nvSpPr>
          <p:cNvPr id="155" name="Google Shape;155;p9"/>
          <p:cNvSpPr txBox="1">
            <a:spLocks noGrp="1"/>
          </p:cNvSpPr>
          <p:nvPr>
            <p:ph type="body" idx="1"/>
          </p:nvPr>
        </p:nvSpPr>
        <p:spPr>
          <a:xfrm>
            <a:off x="1227709" y="1690688"/>
            <a:ext cx="5633621"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07000"/>
              </a:lnSpc>
              <a:spcBef>
                <a:spcPts val="0"/>
              </a:spcBef>
              <a:spcAft>
                <a:spcPts val="0"/>
              </a:spcAft>
              <a:buClr>
                <a:schemeClr val="dk1"/>
              </a:buClr>
              <a:buSzPts val="1800"/>
              <a:buChar char="•"/>
            </a:pPr>
            <a:r>
              <a:rPr lang="es-CO" sz="1800">
                <a:latin typeface="Calibri"/>
                <a:ea typeface="Calibri"/>
                <a:cs typeface="Calibri"/>
                <a:sym typeface="Calibri"/>
              </a:rPr>
              <a:t>Descripción del problema: </a:t>
            </a:r>
            <a:endParaRPr sz="1800">
              <a:latin typeface="Calibri"/>
              <a:ea typeface="Calibri"/>
              <a:cs typeface="Calibri"/>
              <a:sym typeface="Calibri"/>
            </a:endParaRPr>
          </a:p>
          <a:p>
            <a:pPr marL="228600" lvl="0" indent="-228600" algn="l" rtl="0">
              <a:lnSpc>
                <a:spcPct val="107000"/>
              </a:lnSpc>
              <a:spcBef>
                <a:spcPts val="1800"/>
              </a:spcBef>
              <a:spcAft>
                <a:spcPts val="0"/>
              </a:spcAft>
              <a:buClr>
                <a:schemeClr val="dk1"/>
              </a:buClr>
              <a:buSzPts val="1800"/>
              <a:buChar char="•"/>
            </a:pPr>
            <a:r>
              <a:rPr lang="es-CO" sz="1800">
                <a:latin typeface="Calibri"/>
                <a:ea typeface="Calibri"/>
                <a:cs typeface="Calibri"/>
                <a:sym typeface="Calibri"/>
              </a:rPr>
              <a:t>El restaurante “BBQ el real” lleva una calidad operativa muy buena, solo tienen un problema, en repetidas ocasiones se encuentran con casos de reservas fantasma .</a:t>
            </a:r>
            <a:endParaRPr sz="1800">
              <a:latin typeface="Calibri"/>
              <a:ea typeface="Calibri"/>
              <a:cs typeface="Calibri"/>
              <a:sym typeface="Calibri"/>
            </a:endParaRPr>
          </a:p>
        </p:txBody>
      </p:sp>
      <p:sp>
        <p:nvSpPr>
          <p:cNvPr id="156" name="Google Shape;156;p9" descr="Aprender frases en inglés para presentarse | ABA English"/>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7" name="Google Shape;157;p9" descr="Gastronomia cocina menu chef restaurante fotografías e imágenes de alta  resolución - Página 3 - Alamy"/>
          <p:cNvPicPr preferRelativeResize="0"/>
          <p:nvPr/>
        </p:nvPicPr>
        <p:blipFill rotWithShape="1">
          <a:blip r:embed="rId4">
            <a:alphaModFix/>
          </a:blip>
          <a:srcRect l="37401" r="13600"/>
          <a:stretch/>
        </p:blipFill>
        <p:spPr>
          <a:xfrm>
            <a:off x="7622960" y="-27780"/>
            <a:ext cx="4569040" cy="68580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893</Words>
  <Application>Microsoft Office PowerPoint</Application>
  <PresentationFormat>Panorámica</PresentationFormat>
  <Paragraphs>63</Paragraphs>
  <Slides>19</Slides>
  <Notes>19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Meddon</vt:lpstr>
      <vt:lpstr>Calibri</vt:lpstr>
      <vt:lpstr>Arial</vt:lpstr>
      <vt:lpstr>Tema de Office</vt:lpstr>
      <vt:lpstr>Presentación de PowerPoint</vt:lpstr>
      <vt:lpstr>Nombre técnico del proyecto</vt:lpstr>
      <vt:lpstr>Descripción del proyecto: </vt:lpstr>
      <vt:lpstr>Planteamiento del problema</vt:lpstr>
      <vt:lpstr>Justificación</vt:lpstr>
      <vt:lpstr>¿Cómo pretendemos solucionarlo?</vt:lpstr>
      <vt:lpstr>¿Objetivos generales?</vt:lpstr>
      <vt:lpstr>¿Objetivos específicos?</vt:lpstr>
      <vt:lpstr>Descripción</vt:lpstr>
      <vt:lpstr>Que pretende solucionar </vt:lpstr>
      <vt:lpstr>Que sabe del problema </vt:lpstr>
      <vt:lpstr>Que existe con anterioridad al problema</vt:lpstr>
      <vt:lpstr>  ¿Funciono ? ¿Por qué?</vt:lpstr>
      <vt:lpstr>  Justificación</vt:lpstr>
      <vt:lpstr>  Alcance</vt:lpstr>
      <vt:lpstr>Descripción del proyecto: </vt:lpstr>
      <vt:lpstr>Método de obtención de datos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Santiaog</dc:creator>
  <cp:lastModifiedBy>Cristian David Monzon Amortegui</cp:lastModifiedBy>
  <cp:revision>3</cp:revision>
  <dcterms:created xsi:type="dcterms:W3CDTF">2024-05-15T19:11:32Z</dcterms:created>
  <dcterms:modified xsi:type="dcterms:W3CDTF">2025-02-14T14:40:12Z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c111285-cafa-4fc9-8a9a-bd902089b24f_Enabled">
    <vt:lpwstr>true</vt:lpwstr>
  </property>
  <property fmtid="{D5CDD505-2E9C-101B-9397-08002B2CF9AE}" pid="3" name="MSIP_Label_fc111285-cafa-4fc9-8a9a-bd902089b24f_SetDate">
    <vt:lpwstr>2024-05-15T19:57:21Z</vt:lpwstr>
  </property>
  <property fmtid="{D5CDD505-2E9C-101B-9397-08002B2CF9AE}" pid="4" name="MSIP_Label_fc111285-cafa-4fc9-8a9a-bd902089b24f_Method">
    <vt:lpwstr>Privileged</vt:lpwstr>
  </property>
  <property fmtid="{D5CDD505-2E9C-101B-9397-08002B2CF9AE}" pid="5" name="MSIP_Label_fc111285-cafa-4fc9-8a9a-bd902089b24f_Name">
    <vt:lpwstr>Public</vt:lpwstr>
  </property>
  <property fmtid="{D5CDD505-2E9C-101B-9397-08002B2CF9AE}" pid="6" name="MSIP_Label_fc111285-cafa-4fc9-8a9a-bd902089b24f_SiteId">
    <vt:lpwstr>cbc2c381-2f2e-4d93-91d1-506c9316ace7</vt:lpwstr>
  </property>
  <property fmtid="{D5CDD505-2E9C-101B-9397-08002B2CF9AE}" pid="7" name="MSIP_Label_fc111285-cafa-4fc9-8a9a-bd902089b24f_ActionId">
    <vt:lpwstr>ca77815a-60af-4ef8-95c7-52e8fc2b28d8</vt:lpwstr>
  </property>
  <property fmtid="{D5CDD505-2E9C-101B-9397-08002B2CF9AE}" pid="8" name="MSIP_Label_fc111285-cafa-4fc9-8a9a-bd902089b24f_ContentBits">
    <vt:lpwstr>0</vt:lpwstr>
  </property>
</Properties>
</file>